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37"/>
  </p:notesMasterIdLst>
  <p:handoutMasterIdLst>
    <p:handoutMasterId r:id="rId38"/>
  </p:handoutMasterIdLst>
  <p:sldIdLst>
    <p:sldId id="274" r:id="rId3"/>
    <p:sldId id="276" r:id="rId4"/>
    <p:sldId id="353" r:id="rId5"/>
    <p:sldId id="394" r:id="rId6"/>
    <p:sldId id="395" r:id="rId7"/>
    <p:sldId id="396" r:id="rId8"/>
    <p:sldId id="398" r:id="rId9"/>
    <p:sldId id="397" r:id="rId10"/>
    <p:sldId id="399" r:id="rId11"/>
    <p:sldId id="406" r:id="rId12"/>
    <p:sldId id="407" r:id="rId13"/>
    <p:sldId id="408" r:id="rId14"/>
    <p:sldId id="409" r:id="rId15"/>
    <p:sldId id="410" r:id="rId16"/>
    <p:sldId id="411" r:id="rId17"/>
    <p:sldId id="412" r:id="rId18"/>
    <p:sldId id="400" r:id="rId19"/>
    <p:sldId id="413" r:id="rId20"/>
    <p:sldId id="401" r:id="rId21"/>
    <p:sldId id="414" r:id="rId22"/>
    <p:sldId id="421" r:id="rId23"/>
    <p:sldId id="402" r:id="rId24"/>
    <p:sldId id="403" r:id="rId25"/>
    <p:sldId id="415" r:id="rId26"/>
    <p:sldId id="422" r:id="rId27"/>
    <p:sldId id="404" r:id="rId28"/>
    <p:sldId id="418" r:id="rId29"/>
    <p:sldId id="419" r:id="rId30"/>
    <p:sldId id="420" r:id="rId31"/>
    <p:sldId id="349" r:id="rId32"/>
    <p:sldId id="351" r:id="rId33"/>
    <p:sldId id="417" r:id="rId34"/>
    <p:sldId id="423" r:id="rId35"/>
    <p:sldId id="393" r:id="rId36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03A14"/>
    <a:srgbClr val="E85C0E"/>
    <a:srgbClr val="BAB398"/>
    <a:srgbClr val="ADA485"/>
    <a:srgbClr val="C6C0AA"/>
    <a:srgbClr val="663606"/>
    <a:srgbClr val="663106"/>
    <a:srgbClr val="F8DC9E"/>
    <a:srgbClr val="FBEEDC"/>
    <a:srgbClr val="FBEEC9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368" autoAdjust="0"/>
    <p:restoredTop sz="94533" autoAdjust="0"/>
  </p:normalViewPr>
  <p:slideViewPr>
    <p:cSldViewPr>
      <p:cViewPr varScale="1">
        <p:scale>
          <a:sx n="80" d="100"/>
          <a:sy n="80" d="100"/>
        </p:scale>
        <p:origin x="-114" y="-216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presProps" Target="presProp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28-Sep-14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28-Sep-14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1515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10378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6386800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34406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08657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25461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10660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37934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19814530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18923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5418246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74977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011187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74106378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585480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629251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703604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*</a:t>
            </a:r>
            <a:endParaRPr lang="en-US" sz="1200" i="0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ECFCADE9-A681-4A2D-ADF3-89A90627284E}" type="datetime1">
              <a:rPr lang="en-US"/>
              <a:pPr/>
              <a:t>28-Sep-14</a:t>
            </a:fld>
            <a:r>
              <a:rPr lang="en-US"/>
              <a:t>07/16/96</a:t>
            </a:r>
            <a:endParaRPr lang="en-US" sz="1200" i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(c) 2007 National Academy for Software Development - http://academy.devbg.org. All rights reserved. Unauthorized copying or re-distribution is strictly prohibited.*</a:t>
            </a:r>
            <a:endParaRPr lang="en-US" sz="1200" i="0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4D388C-C0E5-4A7A-8B3A-DAEAB9F33201}" type="slidenum">
              <a:rPr lang="en-US"/>
              <a:pPr/>
              <a:t>27</a:t>
            </a:fld>
            <a:r>
              <a:rPr lang="en-US"/>
              <a:t>##</a:t>
            </a:r>
            <a:endParaRPr lang="en-US" sz="1200" i="0"/>
          </a:p>
        </p:txBody>
      </p:sp>
      <p:sp>
        <p:nvSpPr>
          <p:cNvPr id="4659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59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79892580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49617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448771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37680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9031363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06681683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7620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06361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4510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34189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6924331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89110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98550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28-Sep-14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 userDrawn="1"/>
        </p:nvSpPr>
        <p:spPr>
          <a:xfrm rot="20967018">
            <a:off x="52437" y="3176455"/>
            <a:ext cx="7313295" cy="1261884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0000" b="1" kern="1200" noProof="0" dirty="0" smtClean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Questions?</a:t>
            </a:r>
            <a:endParaRPr lang="en-US" sz="100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603A14"/>
                </a:solidFill>
              </a:rPr>
              <a:t>?</a:t>
            </a:r>
            <a:endParaRPr lang="en-US" sz="2400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8799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28-Sep-14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72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://softuni.org/" TargetMode="External"/><Relationship Id="rId3" Type="http://schemas.openxmlformats.org/officeDocument/2006/relationships/hyperlink" Target="http://www.nakov.com/" TargetMode="External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hyperlink" Target="http://creativecommons.org/licenses/by-nc-sa/4.0/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evolutionoftheweb.com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gi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://news.netcraft.com/archives/category/web-server-survey/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courses/web-fundamentals/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hyperlink" Target="http://telerikacademy.com/Courses/Courses/Details/166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reativecommons.org/licenses/by-nc-sa/3.0/deed.en_US" TargetMode="External"/><Relationship Id="rId5" Type="http://schemas.openxmlformats.org/officeDocument/2006/relationships/hyperlink" Target="http://telerikacademy.com/Courses/Courses/Details/165" TargetMode="External"/><Relationship Id="rId4" Type="http://schemas.openxmlformats.org/officeDocument/2006/relationships/image" Target="../media/image7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hyperlink" Target="http://www.softwaregroup-bg.com/" TargetMode="External"/><Relationship Id="rId3" Type="http://schemas.openxmlformats.org/officeDocument/2006/relationships/hyperlink" Target="http://www.vivacom.bg/" TargetMode="External"/><Relationship Id="rId7" Type="http://schemas.openxmlformats.org/officeDocument/2006/relationships/hyperlink" Target="http://www.sbtech.com/" TargetMode="External"/><Relationship Id="rId12" Type="http://schemas.openxmlformats.org/officeDocument/2006/relationships/image" Target="../media/image58.png"/><Relationship Id="rId2" Type="http://schemas.openxmlformats.org/officeDocument/2006/relationships/notesSlide" Target="../notesSlides/notesSlide29.xml"/><Relationship Id="rId16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11" Type="http://schemas.openxmlformats.org/officeDocument/2006/relationships/hyperlink" Target="http://smartit.bg/" TargetMode="External"/><Relationship Id="rId5" Type="http://schemas.openxmlformats.org/officeDocument/2006/relationships/hyperlink" Target="http://xs-software.com/" TargetMode="External"/><Relationship Id="rId15" Type="http://schemas.openxmlformats.org/officeDocument/2006/relationships/hyperlink" Target="http://www.superhosting.bg/" TargetMode="External"/><Relationship Id="rId10" Type="http://schemas.openxmlformats.org/officeDocument/2006/relationships/image" Target="../media/image57.png"/><Relationship Id="rId4" Type="http://schemas.openxmlformats.org/officeDocument/2006/relationships/image" Target="../media/image54.jpeg"/><Relationship Id="rId9" Type="http://schemas.openxmlformats.org/officeDocument/2006/relationships/hyperlink" Target="http://komfo.com/" TargetMode="External"/><Relationship Id="rId14" Type="http://schemas.openxmlformats.org/officeDocument/2006/relationships/image" Target="../media/image59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64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6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62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html5rocks.com/en/tutorials/internals/howbrowserswork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183970" y="762000"/>
            <a:ext cx="7382341" cy="1476352"/>
          </a:xfrm>
        </p:spPr>
        <p:txBody>
          <a:bodyPr/>
          <a:lstStyle/>
          <a:p>
            <a:r>
              <a:rPr lang="en-US" dirty="0" smtClean="0"/>
              <a:t>Web Technologies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4183970" y="2270099"/>
            <a:ext cx="7382341" cy="1311301"/>
          </a:xfrm>
        </p:spPr>
        <p:txBody>
          <a:bodyPr>
            <a:normAutofit/>
          </a:bodyPr>
          <a:lstStyle/>
          <a:p>
            <a:r>
              <a:rPr lang="en-US" dirty="0" smtClean="0"/>
              <a:t>Basic Concepts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Svetlin Nakov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Technical </a:t>
            </a:r>
            <a:r>
              <a:rPr lang="en-US" dirty="0" smtClean="0"/>
              <a:t>Trainer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>
                <a:hlinkClick r:id="rId3"/>
              </a:rPr>
              <a:t>www.nakov.com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Software </a:t>
            </a:r>
            <a:r>
              <a:rPr lang="en-US" dirty="0" smtClean="0"/>
              <a:t>University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hlinkClick r:id="rId4"/>
              </a:rPr>
              <a:t>http://</a:t>
            </a:r>
            <a:r>
              <a:rPr lang="en-US" dirty="0" smtClean="0">
                <a:hlinkClick r:id="rId4"/>
              </a:rPr>
              <a:t>softuni.bg</a:t>
            </a:r>
            <a:endParaRPr lang="en-US" dirty="0"/>
          </a:p>
        </p:txBody>
      </p:sp>
      <p:pic>
        <p:nvPicPr>
          <p:cNvPr id="1028" name="Picture 4" title="CC-BY-NC-SA License">
            <a:hlinkClick r:id="rId5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29726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3" name="Picture Placeholder 2"/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32212" y="3886200"/>
            <a:ext cx="7834314" cy="2286000"/>
          </a:xfrm>
          <a:prstGeom prst="roundRect">
            <a:avLst>
              <a:gd name="adj" fmla="val 5653"/>
            </a:avLst>
          </a:prstGeom>
          <a:effectLst>
            <a:softEdge rad="63500"/>
          </a:effectLst>
        </p:spPr>
      </p:pic>
      <p:pic>
        <p:nvPicPr>
          <p:cNvPr id="14" name="Picture 2" title="Software University Foundation">
            <a:hlinkClick r:id="rId8" tooltip="Software University Foundation"/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887144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9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Layout Engines and Web Browsers</a:t>
            </a:r>
            <a:endParaRPr lang="en-US" dirty="0"/>
          </a:p>
        </p:txBody>
      </p:sp>
      <p:sp>
        <p:nvSpPr>
          <p:cNvPr id="5089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pPr>
              <a:lnSpc>
                <a:spcPct val="110000"/>
              </a:lnSpc>
            </a:pPr>
            <a:r>
              <a:rPr lang="en-US" dirty="0" smtClean="0"/>
              <a:t>Blink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Chrome, Opera 15+</a:t>
            </a:r>
          </a:p>
          <a:p>
            <a:pPr>
              <a:lnSpc>
                <a:spcPct val="110000"/>
              </a:lnSpc>
            </a:pPr>
            <a:r>
              <a:rPr kumimoji="0" lang="en-US" dirty="0" smtClean="0"/>
              <a:t>Gecko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Firefox, Netscape, </a:t>
            </a:r>
            <a:r>
              <a:rPr lang="en-US" noProof="1" smtClean="0"/>
              <a:t>SeaMonkey</a:t>
            </a:r>
            <a:r>
              <a:rPr lang="en-US" dirty="0" smtClean="0"/>
              <a:t>, …</a:t>
            </a:r>
            <a:endParaRPr kumimoji="0" lang="en-US" dirty="0" smtClean="0"/>
          </a:p>
          <a:p>
            <a:pPr>
              <a:lnSpc>
                <a:spcPct val="110000"/>
              </a:lnSpc>
            </a:pPr>
            <a:r>
              <a:rPr lang="en-US" dirty="0" smtClean="0"/>
              <a:t>Trident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Internet Explorer, </a:t>
            </a:r>
            <a:r>
              <a:rPr lang="en-US" noProof="1" smtClean="0"/>
              <a:t>Maxthon</a:t>
            </a:r>
          </a:p>
          <a:p>
            <a:pPr>
              <a:lnSpc>
                <a:spcPct val="110000"/>
              </a:lnSpc>
            </a:pPr>
            <a:r>
              <a:rPr lang="en-US" noProof="1" smtClean="0"/>
              <a:t>WebKit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Old </a:t>
            </a:r>
            <a:r>
              <a:rPr lang="en-US" dirty="0"/>
              <a:t>Chrome, Safari</a:t>
            </a:r>
          </a:p>
          <a:p>
            <a:pPr>
              <a:lnSpc>
                <a:spcPct val="110000"/>
              </a:lnSpc>
            </a:pPr>
            <a:r>
              <a:rPr kumimoji="0" lang="en-US" dirty="0" smtClean="0"/>
              <a:t>Presto and others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Old Opera</a:t>
            </a:r>
            <a:endParaRPr kumimoji="0" lang="en-US" dirty="0" smtClean="0"/>
          </a:p>
          <a:p>
            <a:pPr marL="0" indent="0">
              <a:lnSpc>
                <a:spcPct val="110000"/>
              </a:lnSpc>
              <a:buNone/>
            </a:pPr>
            <a:endParaRPr kumimoji="0" lang="en-US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10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8168" y="4503381"/>
            <a:ext cx="959028" cy="95902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7770" y="1078331"/>
            <a:ext cx="996257" cy="99625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9745" y="2154147"/>
            <a:ext cx="989088" cy="9479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9046" y="2112345"/>
            <a:ext cx="1058484" cy="105848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7743" y="2074588"/>
            <a:ext cx="1087200" cy="1087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4163" y="3198274"/>
            <a:ext cx="1114707" cy="111470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9886" y="3403890"/>
            <a:ext cx="994141" cy="99414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1979" y="1067962"/>
            <a:ext cx="1006626" cy="100662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2407" y="4412447"/>
            <a:ext cx="1169097" cy="116909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9745" y="5607367"/>
            <a:ext cx="1015873" cy="1015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467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8012" y="4863917"/>
            <a:ext cx="10515600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 smtClean="0"/>
              <a:t>Web Evolution – History and Future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446212" y="5712544"/>
            <a:ext cx="8938472" cy="692873"/>
          </a:xfrm>
        </p:spPr>
        <p:txBody>
          <a:bodyPr/>
          <a:lstStyle/>
          <a:p>
            <a:r>
              <a:rPr lang="en-US" dirty="0" smtClean="0"/>
              <a:t>Web 1.0 – 4.0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0151" y="1295400"/>
            <a:ext cx="6770594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876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9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1.0</a:t>
            </a:r>
            <a:endParaRPr lang="en-US" dirty="0"/>
          </a:p>
        </p:txBody>
      </p:sp>
      <p:sp>
        <p:nvSpPr>
          <p:cNvPr id="5089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dirty="0"/>
              <a:t>Experts call the Internet before 1999 “Read-Only” </a:t>
            </a:r>
            <a:r>
              <a:rPr lang="en-US" dirty="0" smtClean="0"/>
              <a:t>web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Sites are static. They might contain useful information, but there's no reason for a visitor to return to the site later</a:t>
            </a:r>
            <a:r>
              <a:rPr lang="en-US" dirty="0" smtClean="0"/>
              <a:t>.</a:t>
            </a:r>
          </a:p>
          <a:p>
            <a:pPr lvl="1">
              <a:lnSpc>
                <a:spcPct val="120000"/>
              </a:lnSpc>
            </a:pPr>
            <a:r>
              <a:rPr lang="en-US" dirty="0" smtClean="0"/>
              <a:t>Low variety of content</a:t>
            </a:r>
          </a:p>
          <a:p>
            <a:pPr lvl="1">
              <a:lnSpc>
                <a:spcPct val="120000"/>
              </a:lnSpc>
            </a:pPr>
            <a:r>
              <a:rPr lang="en-US" dirty="0" smtClean="0"/>
              <a:t>Sites aren’t interactive</a:t>
            </a:r>
          </a:p>
          <a:p>
            <a:pPr lvl="1">
              <a:lnSpc>
                <a:spcPct val="120000"/>
              </a:lnSpc>
            </a:pPr>
            <a:r>
              <a:rPr lang="en-US" dirty="0" smtClean="0"/>
              <a:t>Applications are proprietary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dirty="0" smtClean="0"/>
              <a:t>10 000 editors server 500 millions internet users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12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336" y="3482632"/>
            <a:ext cx="4722876" cy="1851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302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9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2.0</a:t>
            </a:r>
            <a:endParaRPr lang="en-US" dirty="0"/>
          </a:p>
        </p:txBody>
      </p:sp>
      <p:sp>
        <p:nvSpPr>
          <p:cNvPr id="5089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pPr>
              <a:lnSpc>
                <a:spcPct val="110000"/>
              </a:lnSpc>
            </a:pPr>
            <a:r>
              <a:rPr lang="en-US" dirty="0" smtClean="0"/>
              <a:t>The writing and participating web (User-generated content)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New applications may allow every </a:t>
            </a:r>
            <a:r>
              <a:rPr lang="en-US" dirty="0"/>
              <a:t>users to interact and collaborate with each other in a social media dialogue as creators of </a:t>
            </a:r>
            <a:r>
              <a:rPr lang="en-US" dirty="0" smtClean="0"/>
              <a:t>content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What is Web 2.0?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Rich Internet Applications (RIA)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Social Web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Web-Oriented Architecture (WOA)</a:t>
            </a:r>
          </a:p>
          <a:p>
            <a:pPr lvl="2">
              <a:lnSpc>
                <a:spcPct val="110000"/>
              </a:lnSpc>
            </a:pPr>
            <a:r>
              <a:rPr lang="en-US" dirty="0" smtClean="0"/>
              <a:t>RSS, Web services, feeds, etc.</a:t>
            </a:r>
          </a:p>
          <a:p>
            <a:pPr marL="0" indent="0">
              <a:lnSpc>
                <a:spcPct val="110000"/>
              </a:lnSpc>
              <a:buNone/>
            </a:pPr>
            <a:endParaRPr kumimoji="0" lang="en-US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13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2174" y="3263359"/>
            <a:ext cx="4090038" cy="3100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318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9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3.0</a:t>
            </a:r>
            <a:endParaRPr lang="en-US" dirty="0"/>
          </a:p>
        </p:txBody>
      </p:sp>
      <p:sp>
        <p:nvSpPr>
          <p:cNvPr id="5089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 smtClean="0"/>
              <a:t>"</a:t>
            </a:r>
            <a:r>
              <a:rPr lang="en-US" dirty="0"/>
              <a:t>Semantic Web" is sometimes used as a synonym for "Web </a:t>
            </a:r>
            <a:r>
              <a:rPr lang="en-US" dirty="0" smtClean="0"/>
              <a:t>3.0“</a:t>
            </a:r>
          </a:p>
          <a:p>
            <a:pPr>
              <a:lnSpc>
                <a:spcPct val="110000"/>
              </a:lnSpc>
            </a:pPr>
            <a:r>
              <a:rPr lang="en-US" dirty="0"/>
              <a:t>The Web 3.0 browser will analyze your response, search the Internet for all possible answers, and then organize the results for </a:t>
            </a:r>
            <a:r>
              <a:rPr lang="en-US" dirty="0" smtClean="0"/>
              <a:t>you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Artificial intelligence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Personalization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Mobility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Semantic Web</a:t>
            </a:r>
          </a:p>
          <a:p>
            <a:pPr marL="0" indent="0">
              <a:lnSpc>
                <a:spcPct val="110000"/>
              </a:lnSpc>
              <a:buNone/>
            </a:pPr>
            <a:endParaRPr kumimoji="0" lang="en-US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14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8412" y="3415879"/>
            <a:ext cx="3906586" cy="2929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073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9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4.0</a:t>
            </a:r>
            <a:endParaRPr lang="en-US" dirty="0"/>
          </a:p>
        </p:txBody>
      </p:sp>
      <p:sp>
        <p:nvSpPr>
          <p:cNvPr id="5089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/>
              <a:t>“The next </a:t>
            </a:r>
            <a:r>
              <a:rPr lang="en-US" dirty="0" smtClean="0"/>
              <a:t>Web” – the </a:t>
            </a:r>
            <a:r>
              <a:rPr lang="en-US" dirty="0"/>
              <a:t>ultra-intelligent electronic </a:t>
            </a:r>
            <a:r>
              <a:rPr lang="en-US" dirty="0" smtClean="0"/>
              <a:t>agent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Recognize </a:t>
            </a:r>
            <a:r>
              <a:rPr lang="en-US" dirty="0"/>
              <a:t>you when you get in front </a:t>
            </a:r>
            <a:r>
              <a:rPr lang="en-US" dirty="0" smtClean="0"/>
              <a:t>of </a:t>
            </a:r>
            <a:r>
              <a:rPr lang="en-US" dirty="0"/>
              <a:t>it because all of your devices are getting a little </a:t>
            </a:r>
            <a:r>
              <a:rPr lang="en-US" dirty="0" smtClean="0"/>
              <a:t>camera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And </a:t>
            </a:r>
            <a:r>
              <a:rPr lang="en-US" dirty="0"/>
              <a:t>with facial recognition, </a:t>
            </a:r>
            <a:r>
              <a:rPr lang="en-US" dirty="0" smtClean="0"/>
              <a:t>they’ll </a:t>
            </a:r>
            <a:r>
              <a:rPr lang="en-US" dirty="0"/>
              <a:t>know it’s </a:t>
            </a:r>
            <a:r>
              <a:rPr lang="en-US" dirty="0" smtClean="0"/>
              <a:t>you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Web 4.0 is often characterized as the Web OS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The entire web being a single operating system where information flows from any one point to any other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8187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9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Evolution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1974" y="1134645"/>
            <a:ext cx="7566379" cy="499297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275012" y="6222881"/>
            <a:ext cx="4860305" cy="4985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10000"/>
              </a:lnSpc>
            </a:pPr>
            <a:r>
              <a:rPr lang="en-US" dirty="0">
                <a:hlinkClick r:id="rId4"/>
              </a:rPr>
              <a:t>http://www.evolutionoftheweb.com/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7237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8012" y="5244917"/>
            <a:ext cx="10515600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 smtClean="0"/>
              <a:t>Hardware Servers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2202" y="1558441"/>
            <a:ext cx="5487219" cy="3461169"/>
          </a:xfrm>
          <a:prstGeom prst="rect">
            <a:avLst/>
          </a:prstGeom>
          <a:effectLst>
            <a:glow rad="1079500">
              <a:schemeClr val="bg1">
                <a:alpha val="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592183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9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Hardware Server</a:t>
            </a:r>
            <a:endParaRPr lang="en-US" dirty="0"/>
          </a:p>
        </p:txBody>
      </p:sp>
      <p:sp>
        <p:nvSpPr>
          <p:cNvPr id="5089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Physical computer </a:t>
            </a:r>
            <a:r>
              <a:rPr lang="en-US" dirty="0"/>
              <a:t>(a hardware system) dedicated to running one or more such services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Usually servers are placed in data centers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Typical </a:t>
            </a:r>
            <a:r>
              <a:rPr lang="en-US" dirty="0"/>
              <a:t>computing servers </a:t>
            </a:r>
            <a:r>
              <a:rPr lang="en-US" dirty="0" smtClean="0"/>
              <a:t>are: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Database server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File server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Mail server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Web server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18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7565" y="3352800"/>
            <a:ext cx="4719318" cy="3145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117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8012" y="4956293"/>
            <a:ext cx="10515600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 smtClean="0"/>
              <a:t>Web Servers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446212" y="5712544"/>
            <a:ext cx="8938472" cy="719034"/>
          </a:xfrm>
        </p:spPr>
        <p:txBody>
          <a:bodyPr/>
          <a:lstStyle/>
          <a:p>
            <a:r>
              <a:rPr lang="en-US" dirty="0" smtClean="0"/>
              <a:t>Apache, IIS, </a:t>
            </a:r>
            <a:r>
              <a:rPr lang="en-US" noProof="1" smtClean="0"/>
              <a:t>nginx</a:t>
            </a:r>
            <a:r>
              <a:rPr lang="en-US" dirty="0" smtClean="0"/>
              <a:t>, </a:t>
            </a:r>
            <a:r>
              <a:rPr lang="en-US" noProof="1" smtClean="0"/>
              <a:t>lighttpd</a:t>
            </a:r>
            <a:endParaRPr lang="en-US" noProof="1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4649" y="1066800"/>
            <a:ext cx="5702325" cy="3660893"/>
          </a:xfrm>
          <a:prstGeom prst="rect">
            <a:avLst/>
          </a:prstGeom>
          <a:effectLst>
            <a:glow rad="139700">
              <a:schemeClr val="bg1">
                <a:alpha val="40000"/>
              </a:schemeClr>
            </a:glow>
            <a:outerShdw blurRad="50800" dist="50800" dir="5400000" sx="101000" sy="101000" algn="ctr" rotWithShape="0">
              <a:srgbClr val="000000">
                <a:alpha val="92000"/>
              </a:srgbClr>
            </a:outerShdw>
            <a:softEdge rad="88900"/>
          </a:effectLst>
        </p:spPr>
      </p:pic>
    </p:spTree>
    <p:extLst>
      <p:ext uri="{BB962C8B-B14F-4D97-AF65-F5344CB8AC3E}">
        <p14:creationId xmlns:p14="http://schemas.microsoft.com/office/powerpoint/2010/main" val="10951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 smtClean="0"/>
              <a:t>Web pages, Web Sites and Web </a:t>
            </a:r>
            <a:r>
              <a:rPr lang="en-US" dirty="0"/>
              <a:t>A</a:t>
            </a:r>
            <a:r>
              <a:rPr lang="en-US" dirty="0" smtClean="0"/>
              <a:t>pplications</a:t>
            </a:r>
            <a:endParaRPr lang="bg-BG" dirty="0" smtClean="0"/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 smtClean="0"/>
              <a:t>Web 1.0, 2.0, 3.0</a:t>
            </a:r>
            <a:endParaRPr lang="bg-BG" dirty="0" smtClean="0"/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 smtClean="0"/>
              <a:t>Web Browsers and Layout Engines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 smtClean="0"/>
              <a:t>Hardware Servers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 smtClean="0"/>
              <a:t>Web Servers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 smtClean="0"/>
              <a:t>Client-Server Architecture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 smtClean="0"/>
              <a:t>3-Tier / Multi-Tier Architectures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 smtClean="0"/>
              <a:t>Service-Oriented Architecture &amp; Cloud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38128" y="3301316"/>
            <a:ext cx="1804084" cy="1804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5002" y="1828342"/>
            <a:ext cx="4431871" cy="5029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9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Server</a:t>
            </a:r>
            <a:endParaRPr lang="en-US" dirty="0"/>
          </a:p>
        </p:txBody>
      </p:sp>
      <p:sp>
        <p:nvSpPr>
          <p:cNvPr id="5089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/>
              <a:t>The primary function of a web server is to store, process and deliver web pages to </a:t>
            </a:r>
            <a:r>
              <a:rPr lang="en-US" dirty="0" smtClean="0"/>
              <a:t>clients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Handle web requests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Serve web content</a:t>
            </a:r>
          </a:p>
          <a:p>
            <a:pPr>
              <a:lnSpc>
                <a:spcPct val="110000"/>
              </a:lnSpc>
            </a:pPr>
            <a:r>
              <a:rPr lang="en-US" dirty="0"/>
              <a:t>The communication between client and server takes place using the </a:t>
            </a:r>
            <a:r>
              <a:rPr lang="en-US" dirty="0" smtClean="0"/>
              <a:t>HTTP</a:t>
            </a:r>
          </a:p>
          <a:p>
            <a:pPr>
              <a:lnSpc>
                <a:spcPct val="110000"/>
              </a:lnSpc>
            </a:pPr>
            <a:r>
              <a:rPr lang="en-US" dirty="0"/>
              <a:t>These requests are redirected to other software products (ASP.NET, PHP, etc.), depending on the web server </a:t>
            </a:r>
            <a:r>
              <a:rPr lang="en-US" dirty="0" smtClean="0"/>
              <a:t>settings</a:t>
            </a:r>
            <a:endParaRPr lang="en-US" dirty="0"/>
          </a:p>
          <a:p>
            <a:pPr>
              <a:lnSpc>
                <a:spcPct val="110000"/>
              </a:lnSpc>
            </a:pPr>
            <a:endParaRPr lang="en-US" dirty="0"/>
          </a:p>
          <a:p>
            <a:pPr>
              <a:lnSpc>
                <a:spcPct val="110000"/>
              </a:lnSpc>
            </a:pPr>
            <a:endParaRPr lang="en-US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20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2212" y="1822450"/>
            <a:ext cx="3519600" cy="190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346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15000"/>
              </a:lnSpc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Apache</a:t>
            </a:r>
          </a:p>
          <a:p>
            <a:pPr lvl="1">
              <a:lnSpc>
                <a:spcPct val="115000"/>
              </a:lnSpc>
            </a:pPr>
            <a:r>
              <a:rPr lang="en-US" dirty="0" smtClean="0"/>
              <a:t>47.83 %</a:t>
            </a:r>
          </a:p>
          <a:p>
            <a:pPr>
              <a:lnSpc>
                <a:spcPct val="115000"/>
              </a:lnSpc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IIS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(</a:t>
            </a:r>
            <a:r>
              <a:rPr lang="en-US" dirty="0"/>
              <a:t>by </a:t>
            </a:r>
            <a:r>
              <a:rPr lang="en-US" dirty="0" smtClean="0"/>
              <a:t>Microsoft)</a:t>
            </a:r>
          </a:p>
          <a:p>
            <a:pPr lvl="1">
              <a:lnSpc>
                <a:spcPct val="115000"/>
              </a:lnSpc>
            </a:pPr>
            <a:r>
              <a:rPr lang="en-US" dirty="0" smtClean="0"/>
              <a:t>31.00%</a:t>
            </a:r>
          </a:p>
          <a:p>
            <a:pPr>
              <a:lnSpc>
                <a:spcPct val="115000"/>
              </a:lnSpc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</a:rPr>
              <a:t>nginx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(by Igor </a:t>
            </a:r>
            <a:r>
              <a:rPr lang="en-US" noProof="1" smtClean="0"/>
              <a:t>Sysoev</a:t>
            </a:r>
            <a:r>
              <a:rPr lang="en-US" dirty="0" smtClean="0"/>
              <a:t>)</a:t>
            </a:r>
          </a:p>
          <a:p>
            <a:pPr lvl="1">
              <a:lnSpc>
                <a:spcPct val="115000"/>
              </a:lnSpc>
            </a:pPr>
            <a:r>
              <a:rPr lang="en-US" dirty="0" smtClean="0"/>
              <a:t>9.79%</a:t>
            </a:r>
          </a:p>
          <a:p>
            <a:pPr>
              <a:lnSpc>
                <a:spcPct val="115000"/>
              </a:lnSpc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Others</a:t>
            </a:r>
            <a:endParaRPr lang="en-US" dirty="0" smtClean="0"/>
          </a:p>
          <a:p>
            <a:pPr lvl="1">
              <a:lnSpc>
                <a:spcPct val="115000"/>
              </a:lnSpc>
            </a:pPr>
            <a:r>
              <a:rPr lang="en-US" dirty="0"/>
              <a:t>11.38%</a:t>
            </a: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Web Servers Market Share – Aug 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2014</a:t>
            </a:r>
            <a:endParaRPr lang="bg-BG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1026" name="Picture 2" descr="Web server market share for computers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2412" y="2133600"/>
            <a:ext cx="5867400" cy="3286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6802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8012" y="4876800"/>
            <a:ext cx="10515600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 smtClean="0"/>
              <a:t>Software Architectures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446212" y="5709251"/>
            <a:ext cx="8938472" cy="688256"/>
          </a:xfrm>
        </p:spPr>
        <p:txBody>
          <a:bodyPr/>
          <a:lstStyle/>
          <a:p>
            <a:r>
              <a:rPr lang="en-US" dirty="0" smtClean="0"/>
              <a:t>Client-Server, Multi-Tier, SOA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3791" y="838200"/>
            <a:ext cx="4103314" cy="3839528"/>
          </a:xfrm>
          <a:prstGeom prst="rect">
            <a:avLst/>
          </a:prstGeom>
          <a:effectLst>
            <a:glow rad="241300">
              <a:schemeClr val="bg1">
                <a:alpha val="28000"/>
              </a:schemeClr>
            </a:glow>
            <a:softEdge rad="76200"/>
          </a:effectLst>
        </p:spPr>
      </p:pic>
    </p:spTree>
    <p:extLst>
      <p:ext uri="{BB962C8B-B14F-4D97-AF65-F5344CB8AC3E}">
        <p14:creationId xmlns:p14="http://schemas.microsoft.com/office/powerpoint/2010/main" val="1079644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9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Client-Server Architecture</a:t>
            </a:r>
            <a:endParaRPr lang="en-US" dirty="0"/>
          </a:p>
        </p:txBody>
      </p:sp>
      <p:sp>
        <p:nvSpPr>
          <p:cNvPr id="5089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Networks in which certain computers have special dedicated </a:t>
            </a:r>
            <a:r>
              <a:rPr lang="en-US" dirty="0" smtClean="0"/>
              <a:t>tasks. </a:t>
            </a:r>
            <a:r>
              <a:rPr lang="en-US" dirty="0"/>
              <a:t>The client-server model consists of:</a:t>
            </a:r>
          </a:p>
          <a:p>
            <a:pPr lvl="1">
              <a:lnSpc>
                <a:spcPct val="110000"/>
              </a:lnSpc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Server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– a </a:t>
            </a:r>
            <a:r>
              <a:rPr lang="en-US" dirty="0"/>
              <a:t>single machine or cluster of machines that provides web applications (or services) to multiple </a:t>
            </a:r>
            <a:r>
              <a:rPr lang="en-US" dirty="0" smtClean="0"/>
              <a:t>clients</a:t>
            </a:r>
          </a:p>
          <a:p>
            <a:pPr lvl="2">
              <a:lnSpc>
                <a:spcPct val="110000"/>
              </a:lnSpc>
            </a:pPr>
            <a:r>
              <a:rPr lang="en-US" dirty="0" smtClean="0"/>
              <a:t>Examples: </a:t>
            </a:r>
            <a:r>
              <a:rPr lang="en-US" i="1" dirty="0" smtClean="0"/>
              <a:t>IIS web server, WCF based service, cloud services</a:t>
            </a:r>
          </a:p>
          <a:p>
            <a:pPr lvl="1">
              <a:lnSpc>
                <a:spcPct val="110000"/>
              </a:lnSpc>
            </a:pPr>
            <a:r>
              <a:rPr kumimoji="0" lang="en-US" b="1" dirty="0" smtClean="0">
                <a:solidFill>
                  <a:schemeClr val="tx2">
                    <a:lumMod val="75000"/>
                  </a:schemeClr>
                </a:solidFill>
              </a:rPr>
              <a:t>Client</a:t>
            </a:r>
            <a:r>
              <a:rPr kumimoji="0"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kumimoji="0" lang="en-US" dirty="0" smtClean="0"/>
              <a:t>– </a:t>
            </a:r>
            <a:r>
              <a:rPr lang="en-US" dirty="0" smtClean="0"/>
              <a:t>software </a:t>
            </a:r>
            <a:r>
              <a:rPr lang="en-US" dirty="0"/>
              <a:t>applications that provide UI (front-end) to access the services at the </a:t>
            </a:r>
            <a:r>
              <a:rPr lang="en-US" dirty="0" smtClean="0"/>
              <a:t>server</a:t>
            </a:r>
          </a:p>
          <a:p>
            <a:pPr lvl="2">
              <a:lnSpc>
                <a:spcPct val="110000"/>
              </a:lnSpc>
            </a:pPr>
            <a:r>
              <a:rPr kumimoji="0" lang="en-US" dirty="0" smtClean="0"/>
              <a:t>Examples: </a:t>
            </a:r>
            <a:r>
              <a:rPr kumimoji="0" lang="en-US" i="1" dirty="0" smtClean="0"/>
              <a:t>Web browser, WPF application, HTML5 application, Mobile application, Silverlight application…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23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854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9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Client-Server Architecture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24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9481" y="2477041"/>
            <a:ext cx="2711302" cy="20574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013095" y="1887365"/>
            <a:ext cx="1219200" cy="533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Server</a:t>
            </a:r>
            <a:endParaRPr lang="en-US" sz="2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9859" y="1061361"/>
            <a:ext cx="1505441" cy="150544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482" y="3030570"/>
            <a:ext cx="1702093" cy="147354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107" y="4869978"/>
            <a:ext cx="1842233" cy="151358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2445" y="877396"/>
            <a:ext cx="2484247" cy="15433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8887" y="2656562"/>
            <a:ext cx="1966721" cy="216379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5002" y="4640820"/>
            <a:ext cx="2003885" cy="2003885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>
            <a:off x="2099859" y="3680489"/>
            <a:ext cx="2510128" cy="0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3338893" y="2290697"/>
            <a:ext cx="1271094" cy="947037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3731538" y="4268067"/>
            <a:ext cx="1246075" cy="886073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H="1">
            <a:off x="6775893" y="1940833"/>
            <a:ext cx="1295479" cy="123455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H="1" flipV="1">
            <a:off x="6789951" y="3590211"/>
            <a:ext cx="2747255" cy="295989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 flipV="1">
            <a:off x="6196305" y="4268067"/>
            <a:ext cx="1267586" cy="886073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1332528" y="5409501"/>
            <a:ext cx="10887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Client</a:t>
            </a:r>
            <a:endParaRPr lang="en-US" sz="2800" dirty="0"/>
          </a:p>
        </p:txBody>
      </p:sp>
      <p:sp>
        <p:nvSpPr>
          <p:cNvPr id="33" name="TextBox 32"/>
          <p:cNvSpPr txBox="1"/>
          <p:nvPr/>
        </p:nvSpPr>
        <p:spPr>
          <a:xfrm>
            <a:off x="3252245" y="1074131"/>
            <a:ext cx="10887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Client</a:t>
            </a:r>
            <a:endParaRPr lang="en-US" sz="2800" dirty="0"/>
          </a:p>
        </p:txBody>
      </p:sp>
      <p:sp>
        <p:nvSpPr>
          <p:cNvPr id="34" name="TextBox 33"/>
          <p:cNvSpPr txBox="1"/>
          <p:nvPr/>
        </p:nvSpPr>
        <p:spPr>
          <a:xfrm>
            <a:off x="9233528" y="5671111"/>
            <a:ext cx="10887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Client</a:t>
            </a:r>
            <a:endParaRPr lang="en-US" sz="2800" dirty="0"/>
          </a:p>
        </p:txBody>
      </p:sp>
      <p:sp>
        <p:nvSpPr>
          <p:cNvPr id="35" name="TextBox 34"/>
          <p:cNvSpPr txBox="1"/>
          <p:nvPr/>
        </p:nvSpPr>
        <p:spPr>
          <a:xfrm>
            <a:off x="7619208" y="365984"/>
            <a:ext cx="10887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Client</a:t>
            </a:r>
            <a:endParaRPr lang="en-US" sz="2800" dirty="0"/>
          </a:p>
        </p:txBody>
      </p:sp>
      <p:sp>
        <p:nvSpPr>
          <p:cNvPr id="37" name="TextBox 36"/>
          <p:cNvSpPr txBox="1"/>
          <p:nvPr/>
        </p:nvSpPr>
        <p:spPr>
          <a:xfrm>
            <a:off x="10306868" y="2305192"/>
            <a:ext cx="10887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Client</a:t>
            </a:r>
            <a:endParaRPr lang="en-US" sz="2800" dirty="0"/>
          </a:p>
        </p:txBody>
      </p:sp>
      <p:sp>
        <p:nvSpPr>
          <p:cNvPr id="38" name="TextBox 37"/>
          <p:cNvSpPr txBox="1"/>
          <p:nvPr/>
        </p:nvSpPr>
        <p:spPr>
          <a:xfrm>
            <a:off x="674999" y="2507350"/>
            <a:ext cx="10887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Client</a:t>
            </a:r>
            <a:endParaRPr lang="en-US" sz="2800" dirty="0"/>
          </a:p>
        </p:txBody>
      </p:sp>
      <p:sp>
        <p:nvSpPr>
          <p:cNvPr id="31" name="TextBox 30"/>
          <p:cNvSpPr txBox="1"/>
          <p:nvPr/>
        </p:nvSpPr>
        <p:spPr>
          <a:xfrm rot="19393499">
            <a:off x="3516965" y="4731029"/>
            <a:ext cx="19967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n</a:t>
            </a:r>
            <a:r>
              <a:rPr lang="en-US" sz="1600" dirty="0" smtClean="0"/>
              <a:t>etwork connection</a:t>
            </a:r>
            <a:endParaRPr lang="en-US" sz="1600" dirty="0"/>
          </a:p>
        </p:txBody>
      </p:sp>
      <p:sp>
        <p:nvSpPr>
          <p:cNvPr id="41" name="TextBox 40"/>
          <p:cNvSpPr txBox="1"/>
          <p:nvPr/>
        </p:nvSpPr>
        <p:spPr>
          <a:xfrm rot="315346">
            <a:off x="7248572" y="3338365"/>
            <a:ext cx="19967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n</a:t>
            </a:r>
            <a:r>
              <a:rPr lang="en-US" sz="1600" dirty="0" smtClean="0"/>
              <a:t>etwork connection</a:t>
            </a:r>
            <a:endParaRPr lang="en-US" sz="1600" dirty="0"/>
          </a:p>
        </p:txBody>
      </p:sp>
      <p:sp>
        <p:nvSpPr>
          <p:cNvPr id="42" name="TextBox 41"/>
          <p:cNvSpPr txBox="1"/>
          <p:nvPr/>
        </p:nvSpPr>
        <p:spPr>
          <a:xfrm>
            <a:off x="2497349" y="3375477"/>
            <a:ext cx="19967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n</a:t>
            </a:r>
            <a:r>
              <a:rPr lang="en-US" sz="1600" dirty="0" smtClean="0"/>
              <a:t>etwork connection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997437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10000"/>
              </a:lnSpc>
            </a:pPr>
            <a:r>
              <a:rPr lang="en-US" dirty="0"/>
              <a:t>Web server </a:t>
            </a:r>
            <a:r>
              <a:rPr lang="en-US" dirty="0" smtClean="0"/>
              <a:t>(Apache, IIS) </a:t>
            </a:r>
            <a:r>
              <a:rPr lang="en-US" dirty="0"/>
              <a:t>– Web </a:t>
            </a:r>
            <a:r>
              <a:rPr lang="en-US" dirty="0" smtClean="0"/>
              <a:t>browser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FTP server (ftpd) – FTP client (FileZilla)</a:t>
            </a:r>
          </a:p>
          <a:p>
            <a:pPr>
              <a:lnSpc>
                <a:spcPct val="110000"/>
              </a:lnSpc>
            </a:pPr>
            <a:r>
              <a:rPr lang="en-US" dirty="0" err="1" smtClean="0"/>
              <a:t>EMail</a:t>
            </a:r>
            <a:r>
              <a:rPr lang="en-US" dirty="0" smtClean="0"/>
              <a:t> server (qmail) – email client (Outlook)</a:t>
            </a:r>
          </a:p>
          <a:p>
            <a:pPr>
              <a:lnSpc>
                <a:spcPct val="110000"/>
              </a:lnSpc>
            </a:pPr>
            <a:r>
              <a:rPr lang="en-US" dirty="0"/>
              <a:t>SQL Server – SQL Server Management Studio</a:t>
            </a:r>
          </a:p>
          <a:p>
            <a:pPr>
              <a:lnSpc>
                <a:spcPct val="110000"/>
              </a:lnSpc>
            </a:pPr>
            <a:r>
              <a:rPr lang="en-US" dirty="0" err="1" smtClean="0"/>
              <a:t>BitTorrent</a:t>
            </a:r>
            <a:r>
              <a:rPr lang="en-US" dirty="0" smtClean="0"/>
              <a:t> Tracker – Torrent client (</a:t>
            </a:r>
            <a:r>
              <a:rPr lang="el-GR" dirty="0" smtClean="0"/>
              <a:t>μ</a:t>
            </a:r>
            <a:r>
              <a:rPr lang="en-US" dirty="0" smtClean="0"/>
              <a:t>Torrent)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DNS server (bind) – DNS client (resolver)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DHCP server (wireless router firmware) – </a:t>
            </a:r>
            <a:br>
              <a:rPr lang="en-US" dirty="0" smtClean="0"/>
            </a:br>
            <a:r>
              <a:rPr lang="en-US" dirty="0" smtClean="0"/>
              <a:t>DHCP client (mobile phone /Android DHCP client/)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SMB server (Windows) – SMB client (Windows)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900" dirty="0"/>
              <a:t>Client-Server Model – Examples</a:t>
            </a:r>
          </a:p>
        </p:txBody>
      </p:sp>
    </p:spTree>
    <p:extLst>
      <p:ext uri="{BB962C8B-B14F-4D97-AF65-F5344CB8AC3E}">
        <p14:creationId xmlns:p14="http://schemas.microsoft.com/office/powerpoint/2010/main" val="2162978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9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3-Tier / Multi-Tier Architectures</a:t>
            </a:r>
            <a:endParaRPr lang="en-US" dirty="0"/>
          </a:p>
        </p:txBody>
      </p:sp>
      <p:sp>
        <p:nvSpPr>
          <p:cNvPr id="5089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Three-tier </a:t>
            </a:r>
            <a:r>
              <a:rPr lang="en-US" dirty="0" smtClean="0"/>
              <a:t>architecture consists of the following layers:</a:t>
            </a:r>
          </a:p>
          <a:p>
            <a:pPr lvl="1"/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Presentation layer (front-end)</a:t>
            </a:r>
          </a:p>
          <a:p>
            <a:pPr lvl="2"/>
            <a:r>
              <a:rPr lang="en-US" dirty="0" smtClean="0"/>
              <a:t>Responsible for visualizing information </a:t>
            </a:r>
          </a:p>
          <a:p>
            <a:pPr lvl="2"/>
            <a:r>
              <a:rPr lang="en-US" dirty="0" smtClean="0"/>
              <a:t>Provides the UI of the application</a:t>
            </a:r>
          </a:p>
          <a:p>
            <a:pPr lvl="1"/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Application layer (business tier)</a:t>
            </a:r>
          </a:p>
          <a:p>
            <a:pPr lvl="2"/>
            <a:r>
              <a:rPr lang="en-US" dirty="0" smtClean="0"/>
              <a:t>Responsible for application functionality</a:t>
            </a:r>
          </a:p>
          <a:p>
            <a:pPr lvl="2"/>
            <a:r>
              <a:rPr lang="en-US" dirty="0" smtClean="0"/>
              <a:t>Provides the system logic</a:t>
            </a:r>
          </a:p>
          <a:p>
            <a:pPr lvl="1"/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Data layer (back end)</a:t>
            </a:r>
          </a:p>
          <a:p>
            <a:pPr lvl="2"/>
            <a:r>
              <a:rPr lang="en-US" dirty="0"/>
              <a:t>Manages the data of the </a:t>
            </a:r>
            <a:r>
              <a:rPr lang="en-US" dirty="0" smtClean="0"/>
              <a:t>system</a:t>
            </a:r>
            <a:endParaRPr lang="en-US" dirty="0"/>
          </a:p>
          <a:p>
            <a:pPr lvl="2"/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0960" y="2261901"/>
            <a:ext cx="3930904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494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8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217612" y="5192300"/>
            <a:ext cx="9753600" cy="903700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ct val="40000"/>
              </a:spcBef>
            </a:pPr>
            <a:r>
              <a:rPr lang="en-US" dirty="0" smtClean="0"/>
              <a:t>What is "Cloud"?</a:t>
            </a:r>
            <a:endParaRPr lang="bg-BG" dirty="0"/>
          </a:p>
        </p:txBody>
      </p:sp>
      <p:grpSp>
        <p:nvGrpSpPr>
          <p:cNvPr id="6" name="Group 5"/>
          <p:cNvGrpSpPr/>
          <p:nvPr/>
        </p:nvGrpSpPr>
        <p:grpSpPr>
          <a:xfrm>
            <a:off x="1071562" y="2092313"/>
            <a:ext cx="10045700" cy="2819402"/>
            <a:chOff x="2133600" y="279399"/>
            <a:chExt cx="6489700" cy="1270000"/>
          </a:xfrm>
        </p:grpSpPr>
        <p:pic>
          <p:nvPicPr>
            <p:cNvPr id="7" name="Picture 8" descr="http://i979.photobucket.com/albums/ae277/kaydenflow/Clouds.png"/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81600" y="279401"/>
              <a:ext cx="3441700" cy="12445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8" descr="http://i979.photobucket.com/albums/ae277/kaydenflow/Clouds.png"/>
            <p:cNvPicPr>
              <a:picLocks noChangeAspect="1" noChangeArrowheads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40200" y="279399"/>
              <a:ext cx="2863774" cy="12445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8" descr="http://i979.photobucket.com/albums/ae277/kaydenflow/Clouds.png"/>
            <p:cNvPicPr>
              <a:picLocks noChangeAspect="1" noChangeArrowheads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33600" y="304800"/>
              <a:ext cx="3124200" cy="12445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1" name="Picture 2" descr="document, text ic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17812" y="1448284"/>
            <a:ext cx="2209802" cy="220980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apple, computer, laptop, macbook, macbook pro, pro icon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flipH="1">
            <a:off x="6140265" y="1295400"/>
            <a:ext cx="2621146" cy="2400637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330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3500" b="1" dirty="0" smtClean="0">
                <a:solidFill>
                  <a:schemeClr val="tx2">
                    <a:lumMod val="75000"/>
                  </a:schemeClr>
                </a:solidFill>
              </a:rPr>
              <a:t>Cloud </a:t>
            </a:r>
            <a:r>
              <a:rPr lang="en-US" sz="3500" dirty="0" smtClean="0"/>
              <a:t>≈ multiple hardware machines combine their computing power and resources</a:t>
            </a:r>
          </a:p>
          <a:p>
            <a:pPr lvl="1"/>
            <a:r>
              <a:rPr lang="en-US" dirty="0" smtClean="0"/>
              <a:t>Share them between multiple applications</a:t>
            </a:r>
          </a:p>
          <a:p>
            <a:pPr lvl="1"/>
            <a:r>
              <a:rPr lang="en-US" dirty="0" smtClean="0"/>
              <a:t>To save costs and use resources more efficiently</a:t>
            </a:r>
          </a:p>
          <a:p>
            <a:r>
              <a:rPr lang="en-US" sz="3500" b="1" dirty="0" smtClean="0">
                <a:solidFill>
                  <a:schemeClr val="tx2">
                    <a:lumMod val="75000"/>
                  </a:schemeClr>
                </a:solidFill>
              </a:rPr>
              <a:t>Public clouds</a:t>
            </a:r>
          </a:p>
          <a:p>
            <a:pPr lvl="1"/>
            <a:r>
              <a:rPr lang="en-US" dirty="0" smtClean="0"/>
              <a:t>Provide computing resources on demand</a:t>
            </a:r>
          </a:p>
          <a:p>
            <a:pPr lvl="2"/>
            <a:r>
              <a:rPr lang="en-US" dirty="0" smtClean="0"/>
              <a:t>Publicly in Internet</a:t>
            </a:r>
          </a:p>
          <a:p>
            <a:pPr lvl="2"/>
            <a:r>
              <a:rPr lang="en-US" dirty="0" smtClean="0"/>
              <a:t>Paid or free of charge (to some limit)</a:t>
            </a:r>
          </a:p>
          <a:p>
            <a:pPr lvl="1"/>
            <a:r>
              <a:rPr lang="en-US" dirty="0" smtClean="0"/>
              <a:t>Amazon AWS, Google App Engine, Microsoft Azure, </a:t>
            </a:r>
            <a:r>
              <a:rPr lang="en-US" dirty="0"/>
              <a:t>Rackspace, </a:t>
            </a:r>
            <a:r>
              <a:rPr lang="en-US" dirty="0" err="1" smtClean="0"/>
              <a:t>AppFog</a:t>
            </a:r>
            <a:r>
              <a:rPr lang="en-US" dirty="0" smtClean="0"/>
              <a:t>, Heroku, </a:t>
            </a:r>
            <a:r>
              <a:rPr lang="en-US" dirty="0" err="1" smtClean="0"/>
              <a:t>AppHarbor</a:t>
            </a:r>
            <a:r>
              <a:rPr lang="en-US" dirty="0" smtClean="0"/>
              <a:t>, …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</a:t>
            </a:r>
            <a:r>
              <a:rPr lang="en-US" smtClean="0"/>
              <a:t>is Cloud?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1384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Infrastructure as a Service (IaaS)</a:t>
            </a:r>
          </a:p>
          <a:p>
            <a:pPr lvl="1"/>
            <a:r>
              <a:rPr lang="en-US" dirty="0" smtClean="0"/>
              <a:t>Virtual machines in the cloud on demand</a:t>
            </a:r>
          </a:p>
          <a:p>
            <a:pPr lvl="1"/>
            <a:r>
              <a:rPr lang="en-US" dirty="0" smtClean="0"/>
              <a:t>Users install the OS and software they need</a:t>
            </a:r>
          </a:p>
          <a:p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Platform as a Service (PaaS)</a:t>
            </a:r>
          </a:p>
          <a:p>
            <a:pPr lvl="1"/>
            <a:r>
              <a:rPr lang="en-US" dirty="0" smtClean="0"/>
              <a:t>Platform, services and APIs for developers</a:t>
            </a:r>
          </a:p>
          <a:p>
            <a:pPr lvl="1"/>
            <a:r>
              <a:rPr lang="en-US" dirty="0" smtClean="0"/>
              <a:t>E.g. Java + JBoss + JSF + JPA + MongoDB or</a:t>
            </a:r>
            <a:r>
              <a:rPr lang="en-US" dirty="0"/>
              <a:t> </a:t>
            </a:r>
            <a:r>
              <a:rPr lang="en-US" dirty="0" smtClean="0"/>
              <a:t>JavaScript </a:t>
            </a:r>
            <a:r>
              <a:rPr lang="en-US" dirty="0"/>
              <a:t>+ Node.js + MongoDB + RabbitMQ</a:t>
            </a:r>
            <a:endParaRPr lang="en-US" dirty="0" smtClean="0"/>
          </a:p>
          <a:p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Software as a Service (SaaS)</a:t>
            </a:r>
          </a:p>
          <a:p>
            <a:pPr lvl="1"/>
            <a:r>
              <a:rPr lang="en-US" dirty="0" smtClean="0"/>
              <a:t>Hosted application on demand (e.g. WordPress)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Cloud Computing Models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2467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8012" y="5244917"/>
            <a:ext cx="10515600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 smtClean="0"/>
              <a:t>Web Pages, Sites and Applications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9712" y="1117869"/>
            <a:ext cx="6172200" cy="3833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194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2" y="1151121"/>
            <a:ext cx="11804821" cy="557035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Web pages == formatted text with images and hyperlinks</a:t>
            </a:r>
          </a:p>
          <a:p>
            <a:pPr>
              <a:lnSpc>
                <a:spcPct val="100000"/>
              </a:lnSpc>
            </a:pPr>
            <a:r>
              <a:rPr lang="en-US" sz="3200" dirty="0" smtClean="0"/>
              <a:t>Web browser == visualizer for Web pages</a:t>
            </a:r>
          </a:p>
          <a:p>
            <a:pPr>
              <a:lnSpc>
                <a:spcPct val="100000"/>
              </a:lnSpc>
            </a:pPr>
            <a:r>
              <a:rPr lang="en-US" sz="3200" dirty="0" smtClean="0"/>
              <a:t>Web site == a set of Web pages, styles and resources</a:t>
            </a:r>
          </a:p>
          <a:p>
            <a:pPr>
              <a:lnSpc>
                <a:spcPct val="100000"/>
              </a:lnSpc>
            </a:pPr>
            <a:r>
              <a:rPr lang="en-US" sz="3200" dirty="0" smtClean="0"/>
              <a:t>Hardware Servers are machines that run</a:t>
            </a:r>
            <a:br>
              <a:rPr lang="en-US" sz="3200" dirty="0" smtClean="0"/>
            </a:br>
            <a:r>
              <a:rPr lang="en-US" sz="3200" dirty="0" smtClean="0"/>
              <a:t>the IT infrastructure</a:t>
            </a:r>
          </a:p>
          <a:p>
            <a:pPr lvl="1">
              <a:lnSpc>
                <a:spcPct val="100000"/>
              </a:lnSpc>
            </a:pPr>
            <a:r>
              <a:rPr lang="en-US" sz="3000" dirty="0" smtClean="0"/>
              <a:t>Cloud == computing resources in a data center</a:t>
            </a:r>
          </a:p>
          <a:p>
            <a:pPr>
              <a:lnSpc>
                <a:spcPct val="100000"/>
              </a:lnSpc>
            </a:pPr>
            <a:r>
              <a:rPr lang="en-US" sz="3200" dirty="0" smtClean="0"/>
              <a:t>Web Servers == software serving Web content</a:t>
            </a:r>
          </a:p>
          <a:p>
            <a:pPr>
              <a:lnSpc>
                <a:spcPct val="100000"/>
              </a:lnSpc>
            </a:pPr>
            <a:r>
              <a:rPr lang="en-US" sz="3200" dirty="0" smtClean="0"/>
              <a:t>Client-server architecture == device connects</a:t>
            </a:r>
            <a:br>
              <a:rPr lang="en-US" sz="3200" dirty="0" smtClean="0"/>
            </a:br>
            <a:r>
              <a:rPr lang="en-US" sz="3200" dirty="0" smtClean="0"/>
              <a:t>to a server</a:t>
            </a:r>
          </a:p>
          <a:p>
            <a:pPr>
              <a:lnSpc>
                <a:spcPct val="100000"/>
              </a:lnSpc>
            </a:pPr>
            <a:endParaRPr lang="en-US" sz="30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pic>
        <p:nvPicPr>
          <p:cNvPr id="2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636094" y="3352800"/>
            <a:ext cx="2895600" cy="28956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087190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https://softuni.bg/courses/web-fundamentals/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88815" y="117000"/>
            <a:ext cx="9531686" cy="1008000"/>
          </a:xfrm>
        </p:spPr>
        <p:txBody>
          <a:bodyPr>
            <a:normAutofit/>
          </a:bodyPr>
          <a:lstStyle/>
          <a:p>
            <a:r>
              <a:rPr lang="en-US" dirty="0"/>
              <a:t>Web </a:t>
            </a:r>
            <a:r>
              <a:rPr lang="en-US" dirty="0" smtClean="0"/>
              <a:t>Technologies – Basic Concepts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8051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License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</a:t>
            </a:r>
            <a:r>
              <a:rPr lang="en-US" dirty="0" smtClean="0"/>
              <a:t>course (slides, examples, demos, videos, homework, etc.)</a:t>
            </a:r>
            <a:br>
              <a:rPr lang="en-US" dirty="0" smtClean="0"/>
            </a:br>
            <a:r>
              <a:rPr lang="en-US" dirty="0" smtClean="0"/>
              <a:t>is </a:t>
            </a:r>
            <a:r>
              <a:rPr lang="en-US" dirty="0"/>
              <a:t>licensed </a:t>
            </a:r>
            <a:r>
              <a:rPr lang="en-US" dirty="0" smtClean="0"/>
              <a:t>under </a:t>
            </a:r>
            <a:r>
              <a:rPr lang="en-US" dirty="0"/>
              <a:t>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4.0 International</a:t>
            </a:r>
            <a:r>
              <a:rPr lang="en-US" dirty="0"/>
              <a:t>" </a:t>
            </a:r>
            <a:r>
              <a:rPr lang="en-US" dirty="0" smtClean="0"/>
              <a:t>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88815" y="4724400"/>
            <a:ext cx="11804822" cy="1997079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2400" dirty="0" smtClean="0"/>
              <a:t>Attribution: this work may contain portions from</a:t>
            </a:r>
          </a:p>
          <a:p>
            <a:pPr lvl="1"/>
            <a:r>
              <a:rPr lang="en-US" sz="2000" dirty="0" smtClean="0"/>
              <a:t>"</a:t>
            </a:r>
            <a:r>
              <a:rPr lang="en-US" sz="2000" dirty="0" smtClean="0">
                <a:hlinkClick r:id="rId5"/>
              </a:rPr>
              <a:t>HTML Basics</a:t>
            </a:r>
            <a:r>
              <a:rPr lang="en-US" sz="2000" dirty="0" smtClean="0"/>
              <a:t>" course by </a:t>
            </a:r>
            <a:r>
              <a:rPr lang="en-US" sz="2000" noProof="1" smtClean="0"/>
              <a:t>Telerik Academy</a:t>
            </a:r>
            <a:r>
              <a:rPr lang="en-US" sz="2000" dirty="0" smtClean="0"/>
              <a:t> under </a:t>
            </a:r>
            <a:r>
              <a:rPr lang="en-US" sz="2000" dirty="0" smtClean="0">
                <a:hlinkClick r:id="rId6"/>
              </a:rPr>
              <a:t>CC-BY-NC-SA</a:t>
            </a:r>
            <a:r>
              <a:rPr lang="en-US" sz="2000" dirty="0" smtClean="0"/>
              <a:t> license</a:t>
            </a:r>
          </a:p>
          <a:p>
            <a:pPr lvl="1"/>
            <a:r>
              <a:rPr lang="en-US" sz="2000" dirty="0" smtClean="0"/>
              <a:t>"</a:t>
            </a:r>
            <a:r>
              <a:rPr lang="en-US" sz="2000" dirty="0" smtClean="0">
                <a:hlinkClick r:id="rId7"/>
              </a:rPr>
              <a:t>CSS Styling</a:t>
            </a:r>
            <a:r>
              <a:rPr lang="en-US" sz="2000" dirty="0" smtClean="0"/>
              <a:t>" </a:t>
            </a:r>
            <a:r>
              <a:rPr lang="en-US" sz="2000" dirty="0"/>
              <a:t>course by </a:t>
            </a:r>
            <a:r>
              <a:rPr lang="en-US" sz="2000" noProof="1"/>
              <a:t>Telerik Academy</a:t>
            </a:r>
            <a:r>
              <a:rPr lang="en-US" sz="2000" dirty="0"/>
              <a:t> under </a:t>
            </a:r>
            <a:r>
              <a:rPr lang="en-US" sz="2000" dirty="0">
                <a:hlinkClick r:id="rId6"/>
              </a:rPr>
              <a:t>CC-BY-NC-SA</a:t>
            </a:r>
            <a:r>
              <a:rPr lang="en-US" sz="2000" dirty="0"/>
              <a:t> </a:t>
            </a:r>
            <a:r>
              <a:rPr lang="en-US" sz="2000" dirty="0" smtClean="0"/>
              <a:t>license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744866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SoftUni Diamond Partners</a:t>
            </a:r>
            <a:endParaRPr lang="bg-BG" dirty="0"/>
          </a:p>
        </p:txBody>
      </p:sp>
      <p:pic>
        <p:nvPicPr>
          <p:cNvPr id="1027" name="Picture 3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033" y="1427074"/>
            <a:ext cx="3473178" cy="1236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1811" y="1427088"/>
            <a:ext cx="2695672" cy="1236975"/>
          </a:xfrm>
          <a:prstGeom prst="rect">
            <a:avLst/>
          </a:prstGeom>
        </p:spPr>
      </p:pic>
      <p:pic>
        <p:nvPicPr>
          <p:cNvPr id="4" name="Picture 3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58904" y="1427074"/>
            <a:ext cx="3738707" cy="1236650"/>
          </a:xfrm>
          <a:prstGeom prst="rect">
            <a:avLst/>
          </a:prstGeom>
        </p:spPr>
      </p:pic>
      <p:pic>
        <p:nvPicPr>
          <p:cNvPr id="5" name="Picture 4">
            <a:hlinkClick r:id="rId9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1811" y="3250872"/>
            <a:ext cx="2895601" cy="1140691"/>
          </a:xfrm>
          <a:prstGeom prst="rect">
            <a:avLst/>
          </a:prstGeom>
        </p:spPr>
      </p:pic>
      <p:pic>
        <p:nvPicPr>
          <p:cNvPr id="6" name="Picture 5">
            <a:hlinkClick r:id="rId11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828589" y="3250871"/>
            <a:ext cx="2970677" cy="1140691"/>
          </a:xfrm>
          <a:prstGeom prst="rect">
            <a:avLst/>
          </a:prstGeom>
        </p:spPr>
      </p:pic>
      <p:pic>
        <p:nvPicPr>
          <p:cNvPr id="7" name="Picture 6">
            <a:hlinkClick r:id="rId13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200444" y="3250875"/>
            <a:ext cx="4501767" cy="1140691"/>
          </a:xfrm>
          <a:prstGeom prst="rect">
            <a:avLst/>
          </a:prstGeom>
        </p:spPr>
      </p:pic>
      <p:pic>
        <p:nvPicPr>
          <p:cNvPr id="9" name="Picture 8">
            <a:hlinkClick r:id="rId15"/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31811" y="4978371"/>
            <a:ext cx="4645555" cy="89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084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Software University Foundation 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University </a:t>
            </a:r>
            <a:r>
              <a:rPr lang="en-US" dirty="0"/>
              <a:t>@ </a:t>
            </a:r>
            <a:r>
              <a:rPr lang="en-US" dirty="0" smtClean="0"/>
              <a:t>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</a:t>
            </a:r>
            <a:r>
              <a:rPr lang="en-US" dirty="0"/>
              <a:t>University @ </a:t>
            </a:r>
            <a:r>
              <a:rPr lang="en-US" dirty="0" smtClean="0"/>
              <a:t>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 smtClean="0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title="Software University">
            <a:hlinkClick r:id="rId4" tooltip="Software University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214" b="7214"/>
          <a:stretch/>
        </p:blipFill>
        <p:spPr>
          <a:xfrm>
            <a:off x="9659438" y="1594686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10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title="Software University Videos @ YouTube">
            <a:hlinkClick r:id="rId6" tooltip="Software University YouTube Video Channel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7" tooltip="Software University Discussion Forum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241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9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Page</a:t>
            </a:r>
            <a:endParaRPr lang="en-US" dirty="0"/>
          </a:p>
        </p:txBody>
      </p:sp>
      <p:sp>
        <p:nvSpPr>
          <p:cNvPr id="5089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kumimoji="0" lang="en-US" dirty="0" smtClean="0"/>
              <a:t>Web document that is suitable for web browsers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Can be accessed through every device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Only Internet and Web browser is required</a:t>
            </a:r>
          </a:p>
          <a:p>
            <a:pPr>
              <a:lnSpc>
                <a:spcPct val="110000"/>
              </a:lnSpc>
            </a:pPr>
            <a:r>
              <a:rPr kumimoji="0" lang="en-US" dirty="0" smtClean="0"/>
              <a:t>Web pages are usually written in HTML or XHTML</a:t>
            </a:r>
          </a:p>
          <a:p>
            <a:pPr>
              <a:lnSpc>
                <a:spcPct val="110000"/>
              </a:lnSpc>
            </a:pPr>
            <a:r>
              <a:rPr kumimoji="0" lang="en-US" dirty="0" smtClean="0"/>
              <a:t>May contain text, graphics, hyperlinks,</a:t>
            </a:r>
            <a:br>
              <a:rPr kumimoji="0" lang="en-US" dirty="0" smtClean="0"/>
            </a:br>
            <a:r>
              <a:rPr kumimoji="0" lang="en-US" dirty="0" smtClean="0"/>
              <a:t>references to other resources</a:t>
            </a:r>
          </a:p>
          <a:p>
            <a:pPr lvl="1">
              <a:lnSpc>
                <a:spcPct val="110000"/>
              </a:lnSpc>
            </a:pPr>
            <a:r>
              <a:rPr kumimoji="0" lang="en-US" dirty="0" err="1" smtClean="0"/>
              <a:t>Stylesheets</a:t>
            </a:r>
            <a:r>
              <a:rPr kumimoji="0" lang="en-US" dirty="0" smtClean="0"/>
              <a:t>, scripts, images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4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3" name="Picture 2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9412" y="4235648"/>
            <a:ext cx="3585290" cy="2113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963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9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5089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kumimoji="0" lang="en-US" dirty="0" smtClean="0"/>
              <a:t>Set of related web pages </a:t>
            </a:r>
            <a:r>
              <a:rPr lang="en-US" dirty="0"/>
              <a:t>served from a single web </a:t>
            </a:r>
            <a:r>
              <a:rPr lang="en-US" dirty="0" smtClean="0"/>
              <a:t>domain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Hosted on one or more web servers (accessible via network)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Web sites consist of set of resources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Web pages, CSS styles, JS scripts, images, videos, …</a:t>
            </a:r>
          </a:p>
          <a:p>
            <a:pPr>
              <a:lnSpc>
                <a:spcPct val="110000"/>
              </a:lnSpc>
            </a:pPr>
            <a:r>
              <a:rPr lang="en-US" dirty="0"/>
              <a:t>World Wide </a:t>
            </a:r>
            <a:r>
              <a:rPr lang="en-US" dirty="0" smtClean="0"/>
              <a:t>Web (WWW)</a:t>
            </a:r>
            <a:endParaRPr lang="en-US" dirty="0"/>
          </a:p>
          <a:p>
            <a:pPr lvl="1">
              <a:lnSpc>
                <a:spcPct val="110000"/>
              </a:lnSpc>
            </a:pPr>
            <a:r>
              <a:rPr lang="en-US" dirty="0" smtClean="0"/>
              <a:t>All </a:t>
            </a:r>
            <a:r>
              <a:rPr lang="en-US" dirty="0"/>
              <a:t>publicly accessible websites </a:t>
            </a:r>
            <a:r>
              <a:rPr lang="en-US" dirty="0" smtClean="0"/>
              <a:t>in Internet</a:t>
            </a:r>
            <a:endParaRPr kumimoji="0" lang="en-US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5782" y="4114800"/>
            <a:ext cx="2396531" cy="2178447"/>
          </a:xfrm>
          <a:prstGeom prst="rect">
            <a:avLst/>
          </a:prstGeom>
          <a:effectLst>
            <a:innerShdw blurRad="177800" dist="12700">
              <a:prstClr val="black">
                <a:alpha val="98000"/>
              </a:prstClr>
            </a:innerShdw>
          </a:effectLst>
        </p:spPr>
      </p:pic>
    </p:spTree>
    <p:extLst>
      <p:ext uri="{BB962C8B-B14F-4D97-AF65-F5344CB8AC3E}">
        <p14:creationId xmlns:p14="http://schemas.microsoft.com/office/powerpoint/2010/main" val="1084010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9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Application / RIA / SPA</a:t>
            </a:r>
            <a:endParaRPr lang="en-US" dirty="0"/>
          </a:p>
        </p:txBody>
      </p:sp>
      <p:sp>
        <p:nvSpPr>
          <p:cNvPr id="5089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kumimoji="0" lang="en-US" dirty="0" smtClean="0"/>
              <a:t>Software application </a:t>
            </a:r>
            <a:r>
              <a:rPr lang="en-US" dirty="0"/>
              <a:t>that runs in a </a:t>
            </a:r>
            <a:r>
              <a:rPr lang="en-US" dirty="0" smtClean="0"/>
              <a:t>Web browser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Or </a:t>
            </a:r>
            <a:r>
              <a:rPr lang="en-US" dirty="0"/>
              <a:t>is created in </a:t>
            </a:r>
            <a:r>
              <a:rPr lang="en-US" dirty="0" smtClean="0"/>
              <a:t>a browser-supported language (HTML + CSS + JS)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Applications </a:t>
            </a:r>
            <a:r>
              <a:rPr lang="en-US" dirty="0"/>
              <a:t>are usually broken into logical chunks called "tiers</a:t>
            </a:r>
            <a:r>
              <a:rPr lang="en-US" dirty="0" smtClean="0"/>
              <a:t>"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High </a:t>
            </a:r>
            <a:r>
              <a:rPr lang="en-US" dirty="0"/>
              <a:t>interactivity and </a:t>
            </a:r>
            <a:r>
              <a:rPr lang="en-US" dirty="0" smtClean="0"/>
              <a:t>accessibility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Allows </a:t>
            </a:r>
            <a:r>
              <a:rPr lang="en-US" dirty="0"/>
              <a:t>personalized dynamic </a:t>
            </a:r>
            <a:r>
              <a:rPr lang="en-US" dirty="0" smtClean="0"/>
              <a:t>content</a:t>
            </a:r>
            <a:br>
              <a:rPr lang="en-US" dirty="0" smtClean="0"/>
            </a:br>
            <a:r>
              <a:rPr lang="en-US" dirty="0" smtClean="0"/>
              <a:t>to </a:t>
            </a:r>
            <a:r>
              <a:rPr lang="en-US" dirty="0"/>
              <a:t>be </a:t>
            </a:r>
            <a:r>
              <a:rPr lang="en-US" dirty="0" smtClean="0"/>
              <a:t>pulled </a:t>
            </a:r>
            <a:r>
              <a:rPr lang="en-US" dirty="0"/>
              <a:t>down by </a:t>
            </a:r>
            <a:r>
              <a:rPr lang="en-US" dirty="0" smtClean="0"/>
              <a:t>users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According to individual settings</a:t>
            </a:r>
            <a:endParaRPr kumimoji="0" lang="en-US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4836" y="3425626"/>
            <a:ext cx="1603576" cy="160357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1812" y="3528330"/>
            <a:ext cx="1339014" cy="133901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4612" y="5083850"/>
            <a:ext cx="4037013" cy="156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2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8012" y="5473517"/>
            <a:ext cx="10515600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 smtClean="0"/>
              <a:t>Web Browsers and Layout Engines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717" y="1057909"/>
            <a:ext cx="6476190" cy="4126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482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9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Browser</a:t>
            </a:r>
            <a:endParaRPr lang="en-US" dirty="0"/>
          </a:p>
        </p:txBody>
      </p:sp>
      <p:sp>
        <p:nvSpPr>
          <p:cNvPr id="5089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/>
              <a:t>Web browsers visualize Web content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Render HTML, images, CSS, videos, JavaScript, etc. </a:t>
            </a:r>
            <a:endParaRPr lang="en-US" dirty="0" smtClean="0"/>
          </a:p>
          <a:p>
            <a:pPr>
              <a:lnSpc>
                <a:spcPct val="110000"/>
              </a:lnSpc>
            </a:pPr>
            <a:r>
              <a:rPr lang="en-US" dirty="0" smtClean="0"/>
              <a:t>Software application</a:t>
            </a:r>
            <a:r>
              <a:rPr lang="en-US" dirty="0"/>
              <a:t> for retrieving, presenting and traversing information resources on </a:t>
            </a:r>
            <a:r>
              <a:rPr lang="en-US" dirty="0" smtClean="0"/>
              <a:t>the World Wide Web</a:t>
            </a:r>
            <a:endParaRPr kumimoji="0" lang="en-US" dirty="0" smtClean="0"/>
          </a:p>
          <a:p>
            <a:pPr>
              <a:lnSpc>
                <a:spcPct val="110000"/>
              </a:lnSpc>
            </a:pPr>
            <a:r>
              <a:rPr lang="en-US" dirty="0"/>
              <a:t>An information resource is identified by a </a:t>
            </a:r>
            <a:r>
              <a:rPr lang="en-US" dirty="0" smtClean="0"/>
              <a:t>URI / URL </a:t>
            </a:r>
            <a:r>
              <a:rPr lang="en-US" dirty="0"/>
              <a:t>and may be a </a:t>
            </a:r>
            <a:r>
              <a:rPr lang="en-US" dirty="0" smtClean="0"/>
              <a:t>web page, </a:t>
            </a:r>
            <a:r>
              <a:rPr lang="en-US" dirty="0"/>
              <a:t>image, video or other piece of </a:t>
            </a:r>
            <a:r>
              <a:rPr lang="en-US" dirty="0" smtClean="0"/>
              <a:t>content</a:t>
            </a:r>
            <a:endParaRPr lang="bg-BG" dirty="0" smtClean="0"/>
          </a:p>
          <a:p>
            <a:pPr>
              <a:lnSpc>
                <a:spcPct val="110000"/>
              </a:lnSpc>
            </a:pPr>
            <a:r>
              <a:rPr lang="en-US" dirty="0" smtClean="0"/>
              <a:t>Can used </a:t>
            </a:r>
            <a:r>
              <a:rPr lang="en-US" dirty="0"/>
              <a:t>to access information </a:t>
            </a:r>
            <a:r>
              <a:rPr lang="en-US" dirty="0" smtClean="0"/>
              <a:t>provided </a:t>
            </a:r>
            <a:r>
              <a:rPr lang="en-US" dirty="0"/>
              <a:t>by </a:t>
            </a:r>
            <a:r>
              <a:rPr lang="en-US" dirty="0" smtClean="0"/>
              <a:t>web servers</a:t>
            </a:r>
            <a:r>
              <a:rPr lang="en-US" dirty="0"/>
              <a:t> in </a:t>
            </a:r>
            <a:r>
              <a:rPr lang="en-US" dirty="0" smtClean="0"/>
              <a:t>private networks</a:t>
            </a:r>
            <a:r>
              <a:rPr lang="en-US" dirty="0"/>
              <a:t> or files in </a:t>
            </a:r>
            <a:r>
              <a:rPr lang="en-US" dirty="0" smtClean="0"/>
              <a:t>file systems</a:t>
            </a:r>
            <a:endParaRPr kumimoji="0" lang="en-US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8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259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9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Layout Engine</a:t>
            </a:r>
            <a:endParaRPr lang="en-US" dirty="0"/>
          </a:p>
        </p:txBody>
      </p:sp>
      <p:sp>
        <p:nvSpPr>
          <p:cNvPr id="5089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10000"/>
              </a:lnSpc>
            </a:pPr>
            <a:r>
              <a:rPr lang="en-US" dirty="0" smtClean="0"/>
              <a:t>Takes marked up content (</a:t>
            </a:r>
            <a:r>
              <a:rPr lang="fr-FR" dirty="0" smtClean="0"/>
              <a:t>HTML</a:t>
            </a:r>
            <a:r>
              <a:rPr lang="fr-FR" dirty="0"/>
              <a:t>, XML, </a:t>
            </a:r>
            <a:r>
              <a:rPr lang="fr-FR" dirty="0" smtClean="0"/>
              <a:t>images,</a:t>
            </a:r>
            <a:r>
              <a:rPr lang="fr-FR" dirty="0"/>
              <a:t> </a:t>
            </a:r>
            <a:r>
              <a:rPr lang="fr-FR" dirty="0" smtClean="0"/>
              <a:t>files, ...</a:t>
            </a:r>
            <a:r>
              <a:rPr lang="en-US" dirty="0" smtClean="0"/>
              <a:t>) + formatting information (CSS, XSL, …)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Displays the formatted content on the screen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 A </a:t>
            </a:r>
            <a:r>
              <a:rPr lang="en-US" dirty="0"/>
              <a:t>layout engine is typically embedded in </a:t>
            </a:r>
            <a:r>
              <a:rPr lang="en-US" i="1" dirty="0"/>
              <a:t>web </a:t>
            </a:r>
            <a:r>
              <a:rPr lang="en-US" i="1" dirty="0" smtClean="0"/>
              <a:t>browsers</a:t>
            </a:r>
            <a:r>
              <a:rPr lang="en-US" dirty="0"/>
              <a:t>, </a:t>
            </a:r>
            <a:r>
              <a:rPr lang="en-US" i="1" dirty="0"/>
              <a:t>e-mail clients</a:t>
            </a:r>
            <a:r>
              <a:rPr lang="en-US" dirty="0"/>
              <a:t>,</a:t>
            </a:r>
            <a:r>
              <a:rPr lang="en-US" i="1" dirty="0"/>
              <a:t> e-book readers</a:t>
            </a:r>
            <a:r>
              <a:rPr lang="en-US" dirty="0"/>
              <a:t>, </a:t>
            </a:r>
            <a:r>
              <a:rPr lang="en-US" i="1" dirty="0"/>
              <a:t>on-line help </a:t>
            </a:r>
            <a:r>
              <a:rPr lang="en-US" i="1" dirty="0" smtClean="0"/>
              <a:t>systems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To display Web content</a:t>
            </a:r>
          </a:p>
          <a:p>
            <a:pPr>
              <a:lnSpc>
                <a:spcPct val="110000"/>
              </a:lnSpc>
            </a:pPr>
            <a:r>
              <a:rPr kumimoji="0" lang="en-US" dirty="0" smtClean="0"/>
              <a:t>Different devices run different layout engines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Render HTML and CSS </a:t>
            </a:r>
            <a:r>
              <a:rPr lang="en-US" dirty="0" smtClean="0"/>
              <a:t>differently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dirty="0">
                <a:hlinkClick r:id="rId3"/>
              </a:rPr>
              <a:t>http://www.html5rocks.com/en/tutorials/internals/howbrowserswork/</a:t>
            </a:r>
            <a:endParaRPr kumimoji="0" lang="en-US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9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7612" y="3581400"/>
            <a:ext cx="2362200" cy="2326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48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Software-University-Foundation</Template>
  <TotalTime>0</TotalTime>
  <Words>1307</Words>
  <Application>Microsoft Office PowerPoint</Application>
  <PresentationFormat>Custom</PresentationFormat>
  <Paragraphs>283</Paragraphs>
  <Slides>34</Slides>
  <Notes>30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5" baseType="lpstr">
      <vt:lpstr>SoftUni 16x9</vt:lpstr>
      <vt:lpstr>Web Technologies</vt:lpstr>
      <vt:lpstr>Table of Contents</vt:lpstr>
      <vt:lpstr>Web Pages, Sites and Applications</vt:lpstr>
      <vt:lpstr>Web Page</vt:lpstr>
      <vt:lpstr>Web Site</vt:lpstr>
      <vt:lpstr>Web Application / RIA / SPA</vt:lpstr>
      <vt:lpstr>Web Browsers and Layout Engines</vt:lpstr>
      <vt:lpstr>Web Browser</vt:lpstr>
      <vt:lpstr>Layout Engine</vt:lpstr>
      <vt:lpstr>Layout Engines and Web Browsers</vt:lpstr>
      <vt:lpstr>Web Evolution – History and Future</vt:lpstr>
      <vt:lpstr>Web 1.0</vt:lpstr>
      <vt:lpstr>Web 2.0</vt:lpstr>
      <vt:lpstr>Web 3.0</vt:lpstr>
      <vt:lpstr>Web 4.0</vt:lpstr>
      <vt:lpstr>Web Evolution</vt:lpstr>
      <vt:lpstr>Hardware Servers</vt:lpstr>
      <vt:lpstr>Hardware Server</vt:lpstr>
      <vt:lpstr>Web Servers</vt:lpstr>
      <vt:lpstr>Web Server</vt:lpstr>
      <vt:lpstr>Web Servers Market Share – Aug 2014</vt:lpstr>
      <vt:lpstr>Software Architectures</vt:lpstr>
      <vt:lpstr>Client-Server Architecture</vt:lpstr>
      <vt:lpstr>Client-Server Architecture</vt:lpstr>
      <vt:lpstr>Client-Server Model – Examples</vt:lpstr>
      <vt:lpstr>3-Tier / Multi-Tier Architectures</vt:lpstr>
      <vt:lpstr>What is "Cloud"?</vt:lpstr>
      <vt:lpstr>What is Cloud?</vt:lpstr>
      <vt:lpstr>Cloud Computing Models</vt:lpstr>
      <vt:lpstr>Summary</vt:lpstr>
      <vt:lpstr>Web Technologies – Basic Concepts</vt:lpstr>
      <vt:lpstr>License</vt:lpstr>
      <vt:lpstr>SoftUni Diamond Partners</vt:lpstr>
      <vt:lpstr>Free Trainings @ Software University</vt:lpstr>
    </vt:vector>
  </TitlesOfParts>
  <Manager/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Technologies: Basic Concepts</dc:title>
  <dc:subject>Software Development Course</dc:subject>
  <dc:creator/>
  <cp:keywords>SoftUni, Software University, programming, software development, software engineering, course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2014-09-28T12:49:45Z</dcterms:modified>
  <cp:category>Web, HTML, CSS, programming; computer programming; software development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